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</p:sldMasterIdLst>
  <p:sldIdLst>
    <p:sldId id="261" r:id="rId3"/>
    <p:sldId id="264" r:id="rId4"/>
    <p:sldId id="256" r:id="rId5"/>
    <p:sldId id="257" r:id="rId6"/>
    <p:sldId id="258" r:id="rId7"/>
    <p:sldId id="259" r:id="rId8"/>
    <p:sldId id="260" r:id="rId9"/>
    <p:sldId id="262" r:id="rId10"/>
  </p:sldIdLst>
  <p:sldSz cx="6858000" cy="12192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C6FEA3-C200-47D9-87B3-849D0DCA5DD4}" v="6" dt="2023-10-27T14:52:47.893"/>
    <p1510:client id="{54A94A52-4DFA-4B1B-AA11-47FB5B11A6F6}" v="299" dt="2023-10-29T10:47:26.416"/>
    <p1510:client id="{74569EB1-49FE-4A04-BCBE-695BC813262D}" v="1250" dt="2023-10-25T21:28:34.693"/>
    <p1510:client id="{EB322390-B296-4E07-B50C-2211ECA66D6F}" v="40" dt="2023-10-30T08:27:01.341"/>
    <p1510:client id="{F766DDC6-5EFC-4362-B847-66788304F7CA}" v="566" dt="2023-10-29T11:09:51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995312"/>
            <a:ext cx="5143500" cy="4244622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52400" y="1"/>
            <a:ext cx="2833688" cy="12192002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755" y="1625602"/>
            <a:ext cx="5210345" cy="6201362"/>
          </a:xfrm>
        </p:spPr>
        <p:txBody>
          <a:bodyPr anchor="b">
            <a:normAutofit/>
          </a:bodyPr>
          <a:lstStyle>
            <a:lvl1pPr algn="r">
              <a:defRPr sz="3038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3179" y="7826963"/>
            <a:ext cx="4321922" cy="2425833"/>
          </a:xfrm>
        </p:spPr>
        <p:txBody>
          <a:bodyPr anchor="t">
            <a:normAutofit/>
          </a:bodyPr>
          <a:lstStyle>
            <a:lvl1pPr marL="0" indent="0" algn="r">
              <a:buNone/>
              <a:defRPr sz="1013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94330" y="10875265"/>
            <a:ext cx="643105" cy="649111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7800" y="10875265"/>
            <a:ext cx="2707079" cy="64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6490" y="10875265"/>
            <a:ext cx="308610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152400" y="6705600"/>
            <a:ext cx="271463" cy="16086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420291" y="6874934"/>
            <a:ext cx="46435" cy="143934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00953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812802"/>
            <a:ext cx="5778500" cy="35221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4741333"/>
            <a:ext cx="5778500" cy="592500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08247" y="10858975"/>
            <a:ext cx="643105" cy="649111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79486" y="10858975"/>
            <a:ext cx="3985888" cy="64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4226" y="10858975"/>
            <a:ext cx="320875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6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247" y="4741331"/>
            <a:ext cx="5024854" cy="4195682"/>
          </a:xfrm>
        </p:spPr>
        <p:txBody>
          <a:bodyPr anchor="b"/>
          <a:lstStyle>
            <a:lvl1pPr algn="r">
              <a:defRPr sz="225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248" y="8937013"/>
            <a:ext cx="5024852" cy="1529600"/>
          </a:xfrm>
        </p:spPr>
        <p:txBody>
          <a:bodyPr anchor="t">
            <a:normAutofit/>
          </a:bodyPr>
          <a:lstStyle>
            <a:lvl1pPr marL="0" indent="0" algn="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4988" y="10873014"/>
            <a:ext cx="310112" cy="649111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219202"/>
            <a:ext cx="5778500" cy="3115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6600" y="4741333"/>
            <a:ext cx="2804922" cy="5988754"/>
          </a:xfrm>
        </p:spPr>
        <p:txBody>
          <a:bodyPr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0178" y="4741334"/>
            <a:ext cx="2804922" cy="5949909"/>
          </a:xfrm>
        </p:spPr>
        <p:txBody>
          <a:bodyPr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7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111" y="4726281"/>
            <a:ext cx="2592218" cy="1024466"/>
          </a:xfrm>
        </p:spPr>
        <p:txBody>
          <a:bodyPr anchor="b">
            <a:noAutofit/>
          </a:bodyPr>
          <a:lstStyle>
            <a:lvl1pPr marL="0" indent="0">
              <a:buNone/>
              <a:defRPr sz="1575" b="0">
                <a:solidFill>
                  <a:schemeClr val="accent1">
                    <a:lumMod val="7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5142" y="5929487"/>
            <a:ext cx="2754186" cy="4738238"/>
          </a:xfrm>
        </p:spPr>
        <p:txBody>
          <a:bodyPr anchor="t"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1282" y="4741333"/>
            <a:ext cx="2600855" cy="1024466"/>
          </a:xfrm>
        </p:spPr>
        <p:txBody>
          <a:bodyPr anchor="b">
            <a:noAutofit/>
          </a:bodyPr>
          <a:lstStyle>
            <a:lvl1pPr marL="0" indent="0">
              <a:buNone/>
              <a:defRPr sz="1575" b="0">
                <a:solidFill>
                  <a:schemeClr val="accent1">
                    <a:lumMod val="7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7950" y="5929487"/>
            <a:ext cx="2754186" cy="4738238"/>
          </a:xfrm>
        </p:spPr>
        <p:txBody>
          <a:bodyPr anchor="t">
            <a:normAutofit/>
          </a:bodyPr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18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96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3" y="2844800"/>
            <a:ext cx="1996901" cy="2438400"/>
          </a:xfrm>
        </p:spPr>
        <p:txBody>
          <a:bodyPr anchor="b">
            <a:normAutofit/>
          </a:bodyPr>
          <a:lstStyle>
            <a:lvl1pPr algn="ctr">
              <a:defRPr sz="135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665" y="1219201"/>
            <a:ext cx="3511472" cy="9076268"/>
          </a:xfrm>
        </p:spPr>
        <p:txBody>
          <a:bodyPr anchor="ctr">
            <a:normAutofit/>
          </a:bodyPr>
          <a:lstStyle>
            <a:lvl1pPr>
              <a:defRPr sz="1125"/>
            </a:lvl1pPr>
            <a:lvl2pPr>
              <a:defRPr sz="1013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143" y="5283200"/>
            <a:ext cx="1996901" cy="3251200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7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50" y="3115732"/>
            <a:ext cx="3053009" cy="2438400"/>
          </a:xfrm>
        </p:spPr>
        <p:txBody>
          <a:bodyPr anchor="b">
            <a:normAutofit/>
          </a:bodyPr>
          <a:lstStyle>
            <a:lvl1pPr algn="ctr">
              <a:defRPr sz="1575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3122" y="1625600"/>
            <a:ext cx="1846028" cy="8128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4250" y="5554132"/>
            <a:ext cx="3053009" cy="3251200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25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3" y="8413982"/>
            <a:ext cx="5636993" cy="1007534"/>
          </a:xfrm>
        </p:spPr>
        <p:txBody>
          <a:bodyPr anchor="b">
            <a:normAutofit/>
          </a:bodyPr>
          <a:lstStyle>
            <a:lvl1pPr algn="ctr">
              <a:defRPr sz="135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42482" y="1657088"/>
            <a:ext cx="4628299" cy="56266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143" y="9421517"/>
            <a:ext cx="5636993" cy="877710"/>
          </a:xfrm>
        </p:spPr>
        <p:txBody>
          <a:bodyPr>
            <a:normAutofit/>
          </a:bodyPr>
          <a:lstStyle>
            <a:lvl1pPr marL="0" indent="0" algn="ctr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08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1219200"/>
            <a:ext cx="5636993" cy="5418667"/>
          </a:xfrm>
        </p:spPr>
        <p:txBody>
          <a:bodyPr anchor="ctr">
            <a:normAutofit/>
          </a:bodyPr>
          <a:lstStyle>
            <a:lvl1pPr algn="ctr">
              <a:defRPr sz="1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4" cy="25738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98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7066" y="1534263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9148" y="5012265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56" y="1219203"/>
            <a:ext cx="5230586" cy="4876798"/>
          </a:xfrm>
        </p:spPr>
        <p:txBody>
          <a:bodyPr anchor="ctr">
            <a:normAutofit/>
          </a:bodyPr>
          <a:lstStyle>
            <a:lvl1pPr algn="ctr">
              <a:defRPr sz="18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8676" y="6095998"/>
            <a:ext cx="4973346" cy="6773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13"/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3" cy="25738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57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5881922"/>
            <a:ext cx="5636992" cy="2611200"/>
          </a:xfrm>
        </p:spPr>
        <p:txBody>
          <a:bodyPr anchor="b">
            <a:normAutofit/>
          </a:bodyPr>
          <a:lstStyle>
            <a:lvl1pPr algn="r">
              <a:defRPr sz="1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8493122"/>
            <a:ext cx="5636993" cy="1529600"/>
          </a:xfrm>
        </p:spPr>
        <p:txBody>
          <a:bodyPr anchor="t">
            <a:normAutofit/>
          </a:bodyPr>
          <a:lstStyle>
            <a:lvl1pPr marL="0" indent="0" algn="r">
              <a:buNone/>
              <a:defRPr sz="1125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51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27066" y="1534263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9148" y="5012265"/>
            <a:ext cx="342989" cy="103960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56" y="1219203"/>
            <a:ext cx="5230586" cy="4876798"/>
          </a:xfrm>
        </p:spPr>
        <p:txBody>
          <a:bodyPr anchor="ctr">
            <a:normAutofit/>
          </a:bodyPr>
          <a:lstStyle>
            <a:lvl1pPr algn="ctr">
              <a:defRPr sz="18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5144" y="6908800"/>
            <a:ext cx="5636993" cy="1580444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35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8489245"/>
            <a:ext cx="5636993" cy="1806222"/>
          </a:xfrm>
        </p:spPr>
        <p:txBody>
          <a:bodyPr anchor="t">
            <a:normAutofit/>
          </a:bodyPr>
          <a:lstStyle>
            <a:lvl1pPr marL="0" indent="0" algn="r">
              <a:buNone/>
              <a:defRPr sz="1013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58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44" y="1219203"/>
            <a:ext cx="5636993" cy="484857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5143" y="6231467"/>
            <a:ext cx="5636994" cy="14901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75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43" y="7721600"/>
            <a:ext cx="5636994" cy="2573867"/>
          </a:xfrm>
        </p:spPr>
        <p:txBody>
          <a:bodyPr anchor="t">
            <a:normAutofit/>
          </a:bodyPr>
          <a:lstStyle>
            <a:lvl1pPr marL="0" indent="0" algn="l">
              <a:buNone/>
              <a:defRPr sz="1013">
                <a:solidFill>
                  <a:schemeClr val="tx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08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76045" y="1219200"/>
            <a:ext cx="996092" cy="907626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5143" y="1219200"/>
            <a:ext cx="4512280" cy="9076267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3039535"/>
            <a:ext cx="5915025" cy="5071532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8159046"/>
            <a:ext cx="5915025" cy="266699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49112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71488" y="649112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71488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30/10/2023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271713" y="11300179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843463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"/>
            <a:ext cx="1599010" cy="12192002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6600" y="812802"/>
            <a:ext cx="5778500" cy="35221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4741334"/>
            <a:ext cx="5778500" cy="5967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9010" y="10873014"/>
            <a:ext cx="64310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0248" y="10873014"/>
            <a:ext cx="3985888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4988" y="10873014"/>
            <a:ext cx="31011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vier-Nunez-Blas/AE-1.-DOM-y-Formularios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52FF2-81EE-81DE-DA10-61565B78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28" y="3178952"/>
            <a:ext cx="5915025" cy="2356556"/>
          </a:xfrm>
        </p:spPr>
        <p:txBody>
          <a:bodyPr/>
          <a:lstStyle/>
          <a:p>
            <a:r>
              <a:rPr lang="es-ES" sz="3600" dirty="0">
                <a:solidFill>
                  <a:srgbClr val="333333"/>
                </a:solidFill>
              </a:rPr>
              <a:t>AE-1. DOM y Formularios</a:t>
            </a:r>
            <a:endParaRPr lang="es-ES" sz="3600" dirty="0">
              <a:ea typeface="Calibri Light"/>
              <a:cs typeface="Calibri Light"/>
            </a:endParaRPr>
          </a:p>
          <a:p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28BC56-FA57-A0BA-8649-6ABD07C45111}"/>
              </a:ext>
            </a:extLst>
          </p:cNvPr>
          <p:cNvSpPr txBox="1"/>
          <p:nvPr/>
        </p:nvSpPr>
        <p:spPr>
          <a:xfrm>
            <a:off x="914399" y="10500360"/>
            <a:ext cx="2697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Calibri"/>
                <a:cs typeface="Calibri"/>
              </a:rPr>
              <a:t>Javier </a:t>
            </a:r>
            <a:r>
              <a:rPr lang="es-ES">
                <a:ea typeface="Calibri"/>
                <a:cs typeface="Calibri"/>
              </a:rPr>
              <a:t>Núñez</a:t>
            </a:r>
            <a:endParaRPr lang="es-ES" dirty="0">
              <a:ea typeface="Calibri"/>
              <a:cs typeface="Calibri"/>
            </a:endParaRPr>
          </a:p>
          <a:p>
            <a:r>
              <a:rPr lang="es-ES">
                <a:ea typeface="Calibri"/>
                <a:cs typeface="Calibri"/>
              </a:rPr>
              <a:t>Ana Núñez</a:t>
            </a:r>
            <a:endParaRPr lang="es-ES" dirty="0">
              <a:ea typeface="Calibri"/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David Aprea</a:t>
            </a:r>
          </a:p>
        </p:txBody>
      </p:sp>
      <p:pic>
        <p:nvPicPr>
          <p:cNvPr id="5" name="Imagen 4" descr="Fondo de rayas diagonales azul y negro abstracto">
            <a:extLst>
              <a:ext uri="{FF2B5EF4-FFF2-40B4-BE49-F238E27FC236}">
                <a16:creationId xmlns:a16="http://schemas.microsoft.com/office/drawing/2014/main" id="{BD6224F3-15B0-90AA-765E-C79C2BB90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9" r="26415" b="-59"/>
          <a:stretch/>
        </p:blipFill>
        <p:spPr>
          <a:xfrm>
            <a:off x="0" y="-37682"/>
            <a:ext cx="769425" cy="122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">
            <a:extLst>
              <a:ext uri="{FF2B5EF4-FFF2-40B4-BE49-F238E27FC236}">
                <a16:creationId xmlns:a16="http://schemas.microsoft.com/office/drawing/2014/main" id="{D0068118-7BE6-0BC5-0AAF-9E44448574B2}"/>
              </a:ext>
            </a:extLst>
          </p:cNvPr>
          <p:cNvSpPr txBox="1"/>
          <p:nvPr/>
        </p:nvSpPr>
        <p:spPr>
          <a:xfrm>
            <a:off x="411480" y="381000"/>
            <a:ext cx="6263640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ea typeface="+mn-lt"/>
                <a:cs typeface="+mn-lt"/>
              </a:rPr>
              <a:t>Para la realización de la actividad hemos creado un </a:t>
            </a:r>
            <a:r>
              <a:rPr lang="es-ES" sz="1600" dirty="0" err="1">
                <a:ea typeface="+mn-lt"/>
                <a:cs typeface="+mn-lt"/>
              </a:rPr>
              <a:t>Github</a:t>
            </a:r>
            <a:r>
              <a:rPr lang="es-ES" sz="1600" dirty="0">
                <a:ea typeface="+mn-lt"/>
                <a:cs typeface="+mn-lt"/>
              </a:rPr>
              <a:t> donde cada integrante ha subido su trabajo. Hemos elegido el trabajo de Javier Núñez para hacer la explicación del funcionamiento del trabajo.</a:t>
            </a:r>
          </a:p>
          <a:p>
            <a:endParaRPr lang="es-ES" sz="1600" dirty="0">
              <a:ea typeface="+mn-lt"/>
              <a:cs typeface="+mn-lt"/>
            </a:endParaRPr>
          </a:p>
          <a:p>
            <a:r>
              <a:rPr lang="es-ES" sz="1600" dirty="0">
                <a:ea typeface="+mn-lt"/>
                <a:cs typeface="+mn-lt"/>
              </a:rPr>
              <a:t>Este es el enlace:</a:t>
            </a:r>
          </a:p>
          <a:p>
            <a:endParaRPr lang="es-ES" sz="1600" dirty="0">
              <a:ea typeface="+mn-lt"/>
              <a:cs typeface="+mn-lt"/>
            </a:endParaRPr>
          </a:p>
          <a:p>
            <a:r>
              <a:rPr lang="es-ES" sz="1600" dirty="0">
                <a:ea typeface="+mn-lt"/>
                <a:cs typeface="+mn-lt"/>
              </a:rPr>
              <a:t> </a:t>
            </a:r>
            <a:r>
              <a:rPr lang="es-ES" sz="1600" dirty="0">
                <a:ea typeface="+mn-lt"/>
                <a:cs typeface="+mn-lt"/>
                <a:hlinkClick r:id="rId2"/>
              </a:rPr>
              <a:t>https://github.com/Javier-Nunez-Blas/AE-1.-DOM-y-Formularios.git</a:t>
            </a:r>
            <a:endParaRPr lang="es-ES" sz="1600" dirty="0">
              <a:ea typeface="+mn-lt"/>
              <a:cs typeface="+mn-lt"/>
            </a:endParaRPr>
          </a:p>
          <a:p>
            <a:endParaRPr lang="es-ES" sz="1600" dirty="0">
              <a:ea typeface="Calibri"/>
              <a:cs typeface="Calibri"/>
            </a:endParaRPr>
          </a:p>
          <a:p>
            <a:endParaRPr lang="es-ES" sz="1600" dirty="0">
              <a:ea typeface="Calibri"/>
              <a:cs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0EB1A7C-E078-7AA6-E4B8-592CBAB6EF84}"/>
              </a:ext>
            </a:extLst>
          </p:cNvPr>
          <p:cNvSpPr txBox="1">
            <a:spLocks/>
          </p:cNvSpPr>
          <p:nvPr/>
        </p:nvSpPr>
        <p:spPr>
          <a:xfrm>
            <a:off x="288608" y="2874152"/>
            <a:ext cx="5915025" cy="72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3200" dirty="0">
                <a:ea typeface="Calibri Light"/>
                <a:cs typeface="Calibri Light"/>
              </a:rPr>
              <a:t>Requerimiento 1: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1EA4C775-CDC7-4BD9-8CB8-3F0D72AAF3AA}"/>
              </a:ext>
            </a:extLst>
          </p:cNvPr>
          <p:cNvSpPr txBox="1"/>
          <p:nvPr/>
        </p:nvSpPr>
        <p:spPr>
          <a:xfrm>
            <a:off x="365760" y="4160520"/>
            <a:ext cx="626364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Se ha creado una página web solo con un contenedor DIV y carga un archivo JS que modifica el árbol DOM, añadiéndole un formulario a la página web</a:t>
            </a:r>
            <a:endParaRPr lang="es-ES" sz="1600" dirty="0">
              <a:solidFill>
                <a:srgbClr val="333333"/>
              </a:solidFill>
              <a:ea typeface="Calibri"/>
              <a:cs typeface="Calibri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AD1A44C-4C2E-FE6C-329A-6340B003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7" t="8487" r="67521" b="62854"/>
          <a:stretch/>
        </p:blipFill>
        <p:spPr>
          <a:xfrm>
            <a:off x="289560" y="5344954"/>
            <a:ext cx="6266895" cy="3548534"/>
          </a:xfrm>
          <a:prstGeom prst="rect">
            <a:avLst/>
          </a:prstGeom>
        </p:spPr>
      </p:pic>
      <p:pic>
        <p:nvPicPr>
          <p:cNvPr id="8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5258E65F-0678-620A-4ECA-447687537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7" t="12793" r="77492" b="73122"/>
          <a:stretch/>
        </p:blipFill>
        <p:spPr>
          <a:xfrm>
            <a:off x="548177" y="9601200"/>
            <a:ext cx="3202496" cy="1828408"/>
          </a:xfrm>
          <a:prstGeom prst="rect">
            <a:avLst/>
          </a:prstGeom>
        </p:spPr>
      </p:pic>
      <p:sp>
        <p:nvSpPr>
          <p:cNvPr id="9" name="CuadroTexto 1">
            <a:extLst>
              <a:ext uri="{FF2B5EF4-FFF2-40B4-BE49-F238E27FC236}">
                <a16:creationId xmlns:a16="http://schemas.microsoft.com/office/drawing/2014/main" id="{7BB662D1-EFEC-79A1-8E8B-7B75788DDB1B}"/>
              </a:ext>
            </a:extLst>
          </p:cNvPr>
          <p:cNvSpPr txBox="1"/>
          <p:nvPr/>
        </p:nvSpPr>
        <p:spPr>
          <a:xfrm>
            <a:off x="289560" y="9052560"/>
            <a:ext cx="626364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rgbClr val="333333"/>
                </a:solidFill>
                <a:ea typeface="Calibri"/>
                <a:cs typeface="Calibri"/>
              </a:rPr>
              <a:t>Captura de la carpeta donde se encuentran los archivos</a:t>
            </a:r>
          </a:p>
        </p:txBody>
      </p:sp>
    </p:spTree>
    <p:extLst>
      <p:ext uri="{BB962C8B-B14F-4D97-AF65-F5344CB8AC3E}">
        <p14:creationId xmlns:p14="http://schemas.microsoft.com/office/powerpoint/2010/main" val="108117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B759EF1-C7A1-341A-383E-847C2183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8" t="7885" r="29149" b="83654"/>
          <a:stretch/>
        </p:blipFill>
        <p:spPr>
          <a:xfrm>
            <a:off x="114300" y="1748314"/>
            <a:ext cx="6750537" cy="6711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A04180-3924-C886-C0AD-44F7CB42A5AF}"/>
              </a:ext>
            </a:extLst>
          </p:cNvPr>
          <p:cNvSpPr txBox="1"/>
          <p:nvPr/>
        </p:nvSpPr>
        <p:spPr>
          <a:xfrm>
            <a:off x="411480" y="944879"/>
            <a:ext cx="62026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Campos de texto donde poner el DNI, el nombre y los apellidos, la dirección y el teléfono</a:t>
            </a: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73CE83-5E87-DFBD-DB81-3EECD284B05E}"/>
              </a:ext>
            </a:extLst>
          </p:cNvPr>
          <p:cNvSpPr txBox="1"/>
          <p:nvPr/>
        </p:nvSpPr>
        <p:spPr>
          <a:xfrm>
            <a:off x="411480" y="3048000"/>
            <a:ext cx="55473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1600" dirty="0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Dos radio </a:t>
            </a:r>
            <a:r>
              <a:rPr lang="es-ES" sz="1600" err="1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button</a:t>
            </a:r>
            <a:r>
              <a:rPr lang="es-ES" sz="1600" dirty="0">
                <a:solidFill>
                  <a:srgbClr val="333333"/>
                </a:solidFill>
                <a:latin typeface="Lato Extended"/>
                <a:ea typeface="Lato Extended"/>
                <a:cs typeface="Lato Extended"/>
              </a:rPr>
              <a:t>, con 4 opciones a elegir</a:t>
            </a:r>
            <a:endParaRPr lang="es-ES" sz="1600" dirty="0"/>
          </a:p>
        </p:txBody>
      </p:sp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2C1710F-B3CC-08F0-20EE-546CC87D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8" t="15207" r="48872" b="68980"/>
          <a:stretch/>
        </p:blipFill>
        <p:spPr>
          <a:xfrm>
            <a:off x="464820" y="3657600"/>
            <a:ext cx="4789654" cy="15534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387B97-FA26-D0B8-8035-8C7F4338DA9C}"/>
              </a:ext>
            </a:extLst>
          </p:cNvPr>
          <p:cNvSpPr txBox="1"/>
          <p:nvPr/>
        </p:nvSpPr>
        <p:spPr>
          <a:xfrm>
            <a:off x="411480" y="5623560"/>
            <a:ext cx="748284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Cinco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checkbox</a:t>
            </a:r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 diferentes</a:t>
            </a:r>
            <a:endParaRPr lang="es-ES" sz="1600">
              <a:ea typeface="Calibri" panose="020F0502020204030204"/>
              <a:cs typeface="Calibri" panose="020F0502020204030204"/>
            </a:endParaRPr>
          </a:p>
          <a:p>
            <a:pPr algn="l"/>
            <a:endParaRPr lang="es-ES" dirty="0">
              <a:ea typeface="Calibri"/>
              <a:cs typeface="Calibri"/>
            </a:endParaRP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5D2015F-5C4A-98F4-D6F7-8AC8BAB7E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2" t="30247" r="56912" b="61523"/>
          <a:stretch/>
        </p:blipFill>
        <p:spPr>
          <a:xfrm>
            <a:off x="480060" y="6320314"/>
            <a:ext cx="3934958" cy="9138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5913AC4-6DC3-11A4-111D-8FDEB1565CC0}"/>
              </a:ext>
            </a:extLst>
          </p:cNvPr>
          <p:cNvSpPr txBox="1"/>
          <p:nvPr/>
        </p:nvSpPr>
        <p:spPr>
          <a:xfrm>
            <a:off x="411480" y="7787640"/>
            <a:ext cx="423672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333333"/>
                </a:solidFill>
                <a:ea typeface="+mn-lt"/>
                <a:cs typeface="+mn-lt"/>
              </a:rPr>
              <a:t>2 imágenes</a:t>
            </a:r>
            <a:endParaRPr lang="es-ES" sz="1600">
              <a:ea typeface="Calibri" panose="020F0502020204030204"/>
              <a:cs typeface="Calibri" panose="020F0502020204030204"/>
            </a:endParaRPr>
          </a:p>
          <a:p>
            <a:pPr algn="l"/>
            <a:endParaRPr lang="es-ES" dirty="0">
              <a:ea typeface="Calibri"/>
              <a:cs typeface="Calibri"/>
            </a:endParaRPr>
          </a:p>
        </p:txBody>
      </p:sp>
      <p:pic>
        <p:nvPicPr>
          <p:cNvPr id="11" name="Imagen 10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6CBCCF9-172B-5322-4887-4A700C7E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2" t="37175" r="22338" b="22491"/>
          <a:stretch/>
        </p:blipFill>
        <p:spPr>
          <a:xfrm>
            <a:off x="114300" y="8530114"/>
            <a:ext cx="6637681" cy="27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FDF18C-15CA-A6E5-BF0F-D9D7FB7810A1}"/>
              </a:ext>
            </a:extLst>
          </p:cNvPr>
          <p:cNvSpPr txBox="1"/>
          <p:nvPr/>
        </p:nvSpPr>
        <p:spPr>
          <a:xfrm>
            <a:off x="365760" y="198120"/>
            <a:ext cx="5699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Un campo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select</a:t>
            </a:r>
            <a:endParaRPr lang="es-ES" sz="1600" err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5C7A223-5387-B90D-76D8-9BFEB6B1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54" t="57790" r="39573" b="26811"/>
          <a:stretch/>
        </p:blipFill>
        <p:spPr>
          <a:xfrm>
            <a:off x="510540" y="574834"/>
            <a:ext cx="2974258" cy="159918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C7737D-C744-3B8A-4697-CFF90244582F}"/>
              </a:ext>
            </a:extLst>
          </p:cNvPr>
          <p:cNvSpPr txBox="1"/>
          <p:nvPr/>
        </p:nvSpPr>
        <p:spPr>
          <a:xfrm>
            <a:off x="411480" y="2529840"/>
            <a:ext cx="385572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Un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text</a:t>
            </a:r>
            <a:r>
              <a:rPr lang="es-ES" sz="1600" dirty="0">
                <a:solidFill>
                  <a:srgbClr val="333333"/>
                </a:solidFill>
                <a:ea typeface="+mn-lt"/>
                <a:cs typeface="+mn-lt"/>
              </a:rPr>
              <a:t> </a:t>
            </a:r>
            <a:r>
              <a:rPr lang="es-ES" sz="1600" err="1">
                <a:solidFill>
                  <a:srgbClr val="333333"/>
                </a:solidFill>
                <a:ea typeface="+mn-lt"/>
                <a:cs typeface="+mn-lt"/>
              </a:rPr>
              <a:t>area</a:t>
            </a:r>
            <a:endParaRPr lang="es-ES" sz="1600" err="1">
              <a:cs typeface="Calibri" panose="020F0502020204030204"/>
            </a:endParaRPr>
          </a:p>
          <a:p>
            <a:pPr algn="l"/>
            <a:endParaRPr lang="es-ES" dirty="0">
              <a:cs typeface="Calibri"/>
            </a:endParaRP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7DB47ED-97F0-23B0-323C-EFC8C484C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9" t="65163" r="36197" b="251"/>
          <a:stretch/>
        </p:blipFill>
        <p:spPr>
          <a:xfrm>
            <a:off x="388620" y="3043714"/>
            <a:ext cx="5660263" cy="26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2BE80-4B19-C5AB-DA6F-67860B34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-6208"/>
            <a:ext cx="5915025" cy="1152596"/>
          </a:xfrm>
        </p:spPr>
        <p:txBody>
          <a:bodyPr/>
          <a:lstStyle/>
          <a:p>
            <a:r>
              <a:rPr lang="es-ES" sz="3200" dirty="0">
                <a:ea typeface="Calibri Light"/>
                <a:cs typeface="Calibri Light"/>
              </a:rPr>
              <a:t>Requerimiento 2:</a:t>
            </a:r>
            <a:endParaRPr lang="es-ES" sz="3200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629D775-69B9-A99D-730A-874D752CF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2" t="9654" r="48627" b="40619"/>
          <a:stretch/>
        </p:blipFill>
        <p:spPr>
          <a:xfrm>
            <a:off x="480060" y="757714"/>
            <a:ext cx="5922458" cy="4166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CFAECC-C2EC-31B7-4F9F-2609EF2FD559}"/>
              </a:ext>
            </a:extLst>
          </p:cNvPr>
          <p:cNvSpPr txBox="1"/>
          <p:nvPr/>
        </p:nvSpPr>
        <p:spPr>
          <a:xfrm>
            <a:off x="426720" y="4968239"/>
            <a:ext cx="595884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Creamos la función validación y empezamos haciendo las validaciones de los tipo </a:t>
            </a:r>
            <a:r>
              <a:rPr lang="es-ES" sz="1600" dirty="0" err="1">
                <a:ea typeface="Calibri"/>
                <a:cs typeface="Calibri"/>
              </a:rPr>
              <a:t>text</a:t>
            </a:r>
            <a:r>
              <a:rPr lang="es-ES" sz="1600" dirty="0">
                <a:ea typeface="Calibri"/>
                <a:cs typeface="Calibri"/>
              </a:rPr>
              <a:t>, que tienen que ir obligatoriamente con texto en ellos.</a:t>
            </a:r>
          </a:p>
          <a:p>
            <a:r>
              <a:rPr lang="es-ES" sz="1600" dirty="0">
                <a:ea typeface="Calibri"/>
                <a:cs typeface="Calibri"/>
              </a:rPr>
              <a:t>Aquí las captura de los 4 y su funcionamiento cuando no se rellenan los campo</a:t>
            </a:r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3EB4217-859D-9FD6-53F8-3EE01B87F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47" t="4696" r="19285" b="59945"/>
          <a:stretch/>
        </p:blipFill>
        <p:spPr>
          <a:xfrm>
            <a:off x="571500" y="6137434"/>
            <a:ext cx="3048030" cy="1506419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6FB38C7-39E0-D9AB-F6D1-289FF9B7D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6" t="7576" r="24403" b="58485"/>
          <a:stretch/>
        </p:blipFill>
        <p:spPr>
          <a:xfrm>
            <a:off x="556260" y="7585234"/>
            <a:ext cx="3500184" cy="1494497"/>
          </a:xfrm>
          <a:prstGeom prst="rect">
            <a:avLst/>
          </a:prstGeom>
        </p:spPr>
      </p:pic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D0CE469-84C4-D083-73B2-CB00EA088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9" t="8042" r="19450" b="59440"/>
          <a:stretch/>
        </p:blipFill>
        <p:spPr>
          <a:xfrm>
            <a:off x="541020" y="8900160"/>
            <a:ext cx="4188722" cy="1415387"/>
          </a:xfrm>
          <a:prstGeom prst="rect">
            <a:avLst/>
          </a:prstGeom>
        </p:spPr>
      </p:pic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076DA55-C161-5EDF-42A5-EE221DD8C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24" t="8511" r="33201" b="60284"/>
          <a:stretch/>
        </p:blipFill>
        <p:spPr>
          <a:xfrm>
            <a:off x="556260" y="10313194"/>
            <a:ext cx="4156906" cy="13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0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0711A2C-E578-5B17-95E8-AC8555518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5" t="19416" r="51060" b="23024"/>
          <a:stretch/>
        </p:blipFill>
        <p:spPr>
          <a:xfrm>
            <a:off x="464820" y="498634"/>
            <a:ext cx="5812655" cy="51126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CD16ACA-9749-8AB1-455E-C80C7425B68D}"/>
              </a:ext>
            </a:extLst>
          </p:cNvPr>
          <p:cNvSpPr txBox="1"/>
          <p:nvPr/>
        </p:nvSpPr>
        <p:spPr>
          <a:xfrm>
            <a:off x="487680" y="5852160"/>
            <a:ext cx="58064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Aquí está el código de las validaciones de selección de tamaños e ingredientes, que por lo menos tiene que haber uno. Y a </a:t>
            </a:r>
            <a:r>
              <a:rPr lang="es-ES" sz="1600">
                <a:ea typeface="Calibri"/>
                <a:cs typeface="Calibri"/>
              </a:rPr>
              <a:t>continuación las capturas de su comportamiento cuando falla.</a:t>
            </a:r>
            <a:endParaRPr lang="es-ES" sz="1600" dirty="0"/>
          </a:p>
        </p:txBody>
      </p:sp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65F5F21-9E34-62CB-70AC-39B91AB77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6" t="7923" r="20475" b="61796"/>
          <a:stretch/>
        </p:blipFill>
        <p:spPr>
          <a:xfrm>
            <a:off x="556260" y="6934200"/>
            <a:ext cx="5355589" cy="2223106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1547258-1E9B-5D6E-9945-F6B851249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25" t="7773" r="20425" b="59874"/>
          <a:stretch/>
        </p:blipFill>
        <p:spPr>
          <a:xfrm>
            <a:off x="556260" y="9261634"/>
            <a:ext cx="5355472" cy="2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7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B930750-4871-7D9E-9DFF-3F745F3AC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3" t="7765" r="48250" b="7008"/>
          <a:stretch/>
        </p:blipFill>
        <p:spPr>
          <a:xfrm>
            <a:off x="571500" y="651034"/>
            <a:ext cx="5719850" cy="6863931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782FB2A-8C2F-C0E1-BD9A-9228AA917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t="60803" r="36520" b="15105"/>
          <a:stretch/>
        </p:blipFill>
        <p:spPr>
          <a:xfrm>
            <a:off x="236220" y="8408194"/>
            <a:ext cx="6378310" cy="16443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514C92-C621-9C95-F1A3-AC54345522A0}"/>
              </a:ext>
            </a:extLst>
          </p:cNvPr>
          <p:cNvSpPr txBox="1"/>
          <p:nvPr/>
        </p:nvSpPr>
        <p:spPr>
          <a:xfrm>
            <a:off x="472439" y="7818120"/>
            <a:ext cx="60655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Código para calcular el total del precio y sacarlo por alerta.</a:t>
            </a:r>
            <a:endParaRPr lang="es-E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364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048EE76-D078-905F-01B7-6D5C9885F93B}"/>
              </a:ext>
            </a:extLst>
          </p:cNvPr>
          <p:cNvSpPr txBox="1"/>
          <p:nvPr/>
        </p:nvSpPr>
        <p:spPr>
          <a:xfrm>
            <a:off x="579120" y="594360"/>
            <a:ext cx="56997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Capturas del correcto funcionamiento del cálculo total, y también una comprobación de que todos las diferentes opciones marcadas funcionan</a:t>
            </a:r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09CBA1A-D7B8-F14B-51A8-1959F7E94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08" t="6780" r="12500" b="55932"/>
          <a:stretch/>
        </p:blipFill>
        <p:spPr>
          <a:xfrm>
            <a:off x="754380" y="4084320"/>
            <a:ext cx="4716590" cy="2014892"/>
          </a:xfrm>
          <a:prstGeom prst="rect">
            <a:avLst/>
          </a:prstGeom>
        </p:spPr>
      </p:pic>
      <p:pic>
        <p:nvPicPr>
          <p:cNvPr id="6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9153DEA-E7A5-997B-A83B-21F32E579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49" t="7042" r="13449" b="59437"/>
          <a:stretch/>
        </p:blipFill>
        <p:spPr>
          <a:xfrm>
            <a:off x="754380" y="6477000"/>
            <a:ext cx="4640246" cy="1811346"/>
          </a:xfrm>
          <a:prstGeom prst="rect">
            <a:avLst/>
          </a:prstGeom>
        </p:spPr>
      </p:pic>
      <p:pic>
        <p:nvPicPr>
          <p:cNvPr id="7" name="Imagen 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54D6C80-E71C-6E30-3128-AFE0DE261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2" t="6558" r="12421" b="61408"/>
          <a:stretch/>
        </p:blipFill>
        <p:spPr>
          <a:xfrm>
            <a:off x="739140" y="1965960"/>
            <a:ext cx="4762367" cy="17309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921B49-83A7-7E7A-5C18-78ECCE928D65}"/>
              </a:ext>
            </a:extLst>
          </p:cNvPr>
          <p:cNvSpPr txBox="1"/>
          <p:nvPr/>
        </p:nvSpPr>
        <p:spPr>
          <a:xfrm>
            <a:off x="502920" y="8747760"/>
            <a:ext cx="56997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 dirty="0">
                <a:ea typeface="Calibri"/>
                <a:cs typeface="Calibri"/>
              </a:rPr>
              <a:t>Sin envío al servidor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D2FEA39-BE2E-DBD7-2584-91C7A0AB6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2" t="60753" r="60301" b="33104"/>
          <a:stretch/>
        </p:blipFill>
        <p:spPr>
          <a:xfrm>
            <a:off x="525780" y="9231154"/>
            <a:ext cx="5659734" cy="5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944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Tema de Office</vt:lpstr>
      <vt:lpstr>Parallax</vt:lpstr>
      <vt:lpstr>AE-1. DOM y Formularios </vt:lpstr>
      <vt:lpstr>Presentación de PowerPoint</vt:lpstr>
      <vt:lpstr>Presentación de PowerPoint</vt:lpstr>
      <vt:lpstr>Presentación de PowerPoint</vt:lpstr>
      <vt:lpstr>Requerimiento 2: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379</cp:revision>
  <dcterms:created xsi:type="dcterms:W3CDTF">2012-07-30T22:48:03Z</dcterms:created>
  <dcterms:modified xsi:type="dcterms:W3CDTF">2023-10-30T08:27:22Z</dcterms:modified>
</cp:coreProperties>
</file>